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Oswald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Oswald-regular.fntdata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Oswa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174fdc25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174fdc25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2d2999f7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2d2999f7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Crescimento das tecnologias na sociedade com reflexo na educação - mudam a forma de interagir por meio de recursos dinâmicos (práticas pedagógicas devem se adequar)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Metodologia ativa  - relevante para superar reprodução e memorização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Aprendizagem tecnológica - várias abordagem híbridas de ensino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Autonomia - aluno no centro da aprendizagem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Construtivista (PIAGET) - indivíduo autônomo, questionador, adaptativo e interativo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Construcionista (PAPPERT) - conhecimento construído quando indivíduo está engajado (põe a mão na massa)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Conectivista (SIEMENS) - capacidade de entender o que é relevante e criar conexões para ampliar seu conhecimento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Quando o estudante se esforça em uma leitura, faz questionamentos, participa de discussões e pratica a problematização, ele faz uma conexão ativa com o conhecimento e se torna o centro do processo de aprendizagem.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174fdc25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6174fdc25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É necessário desenvolver habilidades como criatividade, pensamento crítico, resolução de problemas, comunicação, colaboração.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Deve-se ensinar aos estudantes como pensar criticamente e desenvolver a capacidade de avaliação de suas próprias decisões e conhecimentos.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O pensamento crítico fornece ajuda aos estudantes em um processo ativo para processar informações e construir seus próprios saberes, adquirir criatividades, avaliação própria, comunicação e construção da própria jornada de conhecimento.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2d2999f7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2d2999f7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É necessário desenvolver habilidades como criatividade, pensamento crítico, resolução de problemas, comunicação, colaboração.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Deve-se ensinar aos estudantes como pensar criticamente e desenvolver a capacidade de avaliação de suas próprias decisões e conhecimentos.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O pensamento crítico fornece ajuda aos estudantes em um processo ativo para processar informações e construir seus próprios saberes, adquirir criatividades, avaliação própria, comunicação e construção da própria jornada de conhecimento.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15343399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15343399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15343399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15343399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15343399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15343399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2d2999f7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2d2999f7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6161356f8e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6161356f8e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A tecnologia está muito presente no mundo, nas relações sociais da sociedade.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Equipamentos anos atrás tinham um custo muito grande em relação a tempo atrás.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Com isso, a avolução da ciência proporcionou equipamentos um pouco mais acessíveis de RV.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Mas a utilização d aRV na educação possui suas lacunas  e desafios como criar atividades instruir professores, formar estudantes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presente artigo tem a finalidade de destacar os obstáculos na utilização da RV no âmbito da educação matemática e as possibilidades no ensino e de aprendizagem por meio de ambientes imersivos com equipamentos de recursos virtuais inseridos no contexto educacional.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161356f8e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6161356f8e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Ambientes virtuais interativos.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Ambiente que não é possível identificar elementos reais.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161356f8e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161356f8e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Adquirir conhecimento não está restrito por parte de atividades cerebrais, mas também vinculadas ao resto do corpo.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entende-se que o uso de recursos tecnológicos, como por exemplo, aparelhos móveis (smartphones e tablets) podem atuar com a RV como uma forma de contribuir para os processos de ensino e de aprendizagem por meio de atividades que promovam a cognição corporificada envolvendo exploração, movimentos e experiências que permitam a potencialização da produção do conhecimento.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6161356f8e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6161356f8e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Áreas do conhecimento que produziram conteúdos sobre RV de 1980 a 2017.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161356f8e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161356f8e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Lista de app voltados à Matemática. Ou seja, existe app que possam ajudar o desenvolvimento do conhecimento. Lembrando que a maioria é desenvolvida com o propósito de interação sem propósito educacional, pedagógico. Link com o artigo do Leite, 2018.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153f76bb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153f76bb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Pesquisas concentradas nas áreas da computação, saúde e poucas em educação. RV não é destaque nas investigações em Educação. É necessário não só aumento das pesquisas com RV na educação, mas com práticas efetivas em ambientes escolares.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RV tem uma vantagem de fornecer uma experiência diferente da real. Imersão pode fomentar a construção do conhecimento.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172faa99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172faa9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172faa99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172faa99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</a:t>
            </a:r>
            <a:r>
              <a:rPr lang="pt-BR"/>
              <a:t>rescimento das tecnologias na sociedade com reflexo na educação - mudam a forma de interagir por meio de recursos dinâmicos (práticas pedagógicas devem se adequar)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Metodologia ativa  - relevante para superar reprodução e memorização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Aprendizagem tecnológica - várias abordagem híbridas de ensino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Autonomia - aluno no centro da aprendizagem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Construtivista (PIAGET) - indivíduo autônomo, questionador, adaptativo e interativo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Construcionista (PAPPERT) - conhecimento construído quando indivíduo está engajado (põe a mão na massa)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Conectivista (SIEMENS) - capacidade de entender o que é relevante e criar conexões para ampliar seu conhecimento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Quando o estudante se esforça em uma leitura, faz questionamentos, participa de discussões e pratica a problematização, ele faz uma conexão ativa com o conhecimento e se torna o centro do processo de aprendizagem.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Relationship Id="rId4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jpg"/><Relationship Id="rId4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jpg"/><Relationship Id="rId4" Type="http://schemas.openxmlformats.org/officeDocument/2006/relationships/image" Target="../media/image38.png"/><Relationship Id="rId11" Type="http://schemas.openxmlformats.org/officeDocument/2006/relationships/image" Target="../media/image29.png"/><Relationship Id="rId10" Type="http://schemas.openxmlformats.org/officeDocument/2006/relationships/image" Target="../media/image35.png"/><Relationship Id="rId9" Type="http://schemas.openxmlformats.org/officeDocument/2006/relationships/image" Target="../media/image40.png"/><Relationship Id="rId5" Type="http://schemas.openxmlformats.org/officeDocument/2006/relationships/image" Target="../media/image34.png"/><Relationship Id="rId6" Type="http://schemas.openxmlformats.org/officeDocument/2006/relationships/image" Target="../media/image36.png"/><Relationship Id="rId7" Type="http://schemas.openxmlformats.org/officeDocument/2006/relationships/image" Target="../media/image33.png"/><Relationship Id="rId8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Relationship Id="rId4" Type="http://schemas.openxmlformats.org/officeDocument/2006/relationships/image" Target="../media/image2.jpg"/><Relationship Id="rId5" Type="http://schemas.openxmlformats.org/officeDocument/2006/relationships/image" Target="../media/image2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.gif"/><Relationship Id="rId5" Type="http://schemas.openxmlformats.org/officeDocument/2006/relationships/image" Target="../media/image25.png"/><Relationship Id="rId6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4700325" y="1425"/>
            <a:ext cx="4443600" cy="51663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0" y="0"/>
            <a:ext cx="5036100" cy="5143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671513" rotWithShape="0" algn="bl" dir="4620000" dist="247650">
              <a:srgbClr val="000000">
                <a:alpha val="8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1081025" y="4466000"/>
            <a:ext cx="2484000" cy="5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Oswald"/>
                <a:ea typeface="Oswald"/>
                <a:cs typeface="Oswald"/>
                <a:sym typeface="Oswald"/>
              </a:rPr>
              <a:t>BRUNO RESENDE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783275" y="3070350"/>
            <a:ext cx="3079500" cy="139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Oswald"/>
                <a:ea typeface="Oswald"/>
                <a:cs typeface="Oswald"/>
                <a:sym typeface="Oswald"/>
              </a:rPr>
              <a:t>Inovação Pedagógica com Tecnologias no Ensino de Ciências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928" y="78075"/>
            <a:ext cx="708175" cy="150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274" y="604675"/>
            <a:ext cx="1142800" cy="455297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>
            <p:ph type="ctrTitle"/>
          </p:nvPr>
        </p:nvSpPr>
        <p:spPr>
          <a:xfrm>
            <a:off x="89075" y="1695450"/>
            <a:ext cx="4620300" cy="12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Oswald"/>
                <a:ea typeface="Oswald"/>
                <a:cs typeface="Oswald"/>
                <a:sym typeface="Oswald"/>
              </a:rPr>
              <a:t>VIRTUALIZAÇÃO E EDUCAÇÃO: DESAFIOS ALÉM DA REALIDADE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6199" y="471138"/>
            <a:ext cx="787446" cy="722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6">
            <a:alphaModFix/>
          </a:blip>
          <a:srcRect b="4177" l="0" r="3110" t="3392"/>
          <a:stretch/>
        </p:blipFill>
        <p:spPr>
          <a:xfrm>
            <a:off x="3910300" y="394950"/>
            <a:ext cx="5288101" cy="475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EAD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/>
          <p:nvPr/>
        </p:nvSpPr>
        <p:spPr>
          <a:xfrm>
            <a:off x="0" y="0"/>
            <a:ext cx="5595300" cy="51663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671513" rotWithShape="0" algn="bl" dir="4620000" dist="247650">
              <a:srgbClr val="000000">
                <a:alpha val="8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2"/>
          <p:cNvSpPr txBox="1"/>
          <p:nvPr>
            <p:ph type="ctrTitle"/>
          </p:nvPr>
        </p:nvSpPr>
        <p:spPr>
          <a:xfrm>
            <a:off x="5693425" y="419000"/>
            <a:ext cx="3138600" cy="432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pt-BR" sz="2400">
                <a:latin typeface="Oswald"/>
                <a:ea typeface="Oswald"/>
                <a:cs typeface="Oswald"/>
                <a:sym typeface="Oswald"/>
              </a:rPr>
              <a:t>Quando o aluno se esforça em uma atividades, faz questionamentos, participa de discussões e exercita a problematização, ele faz um conexão ativa com o conhecimento e se torna o centro do processo de aprendizagem.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050" y="172050"/>
            <a:ext cx="4413951" cy="3808426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3240000" dist="28575">
              <a:srgbClr val="000000">
                <a:alpha val="88000"/>
              </a:srgbClr>
            </a:outerShdw>
          </a:effectLst>
        </p:spPr>
      </p:pic>
      <p:pic>
        <p:nvPicPr>
          <p:cNvPr id="145" name="Google Shape;14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970" y="3161850"/>
            <a:ext cx="4508974" cy="1637438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3240000" dist="28575">
              <a:srgbClr val="000000">
                <a:alpha val="88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/>
          <p:nvPr/>
        </p:nvSpPr>
        <p:spPr>
          <a:xfrm>
            <a:off x="0" y="0"/>
            <a:ext cx="5595300" cy="51663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671513" rotWithShape="0" algn="bl" dir="4620000" dist="247650">
              <a:srgbClr val="000000">
                <a:alpha val="8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3"/>
          <p:cNvSpPr txBox="1"/>
          <p:nvPr>
            <p:ph type="ctrTitle"/>
          </p:nvPr>
        </p:nvSpPr>
        <p:spPr>
          <a:xfrm>
            <a:off x="5874300" y="90075"/>
            <a:ext cx="3099300" cy="8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pt-BR" sz="2400">
                <a:latin typeface="Oswald"/>
                <a:ea typeface="Oswald"/>
                <a:cs typeface="Oswald"/>
                <a:sym typeface="Oswald"/>
              </a:rPr>
              <a:t>Pensamento Crítico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2" name="Google Shape;152;p23"/>
          <p:cNvSpPr txBox="1"/>
          <p:nvPr>
            <p:ph type="ctrTitle"/>
          </p:nvPr>
        </p:nvSpPr>
        <p:spPr>
          <a:xfrm>
            <a:off x="0" y="168700"/>
            <a:ext cx="5595300" cy="49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pt-BR" sz="1800">
                <a:latin typeface="Oswald"/>
                <a:ea typeface="Oswald"/>
                <a:cs typeface="Oswald"/>
                <a:sym typeface="Oswald"/>
              </a:rPr>
              <a:t>P</a:t>
            </a:r>
            <a:r>
              <a:rPr lang="pt-BR" sz="1800">
                <a:latin typeface="Oswald"/>
                <a:ea typeface="Oswald"/>
                <a:cs typeface="Oswald"/>
                <a:sym typeface="Oswald"/>
              </a:rPr>
              <a:t>romover raciocínios, sistemas de pensamento, tomada de decisão, conclusões baseadas em análises, identificação e questionamento.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pt-BR" sz="1800">
                <a:latin typeface="Oswald"/>
                <a:ea typeface="Oswald"/>
                <a:cs typeface="Oswald"/>
                <a:sym typeface="Oswald"/>
              </a:rPr>
              <a:t>Pensar sobre o pensamento</a:t>
            </a:r>
            <a:r>
              <a:rPr lang="pt-BR" sz="1800">
                <a:latin typeface="Oswald"/>
                <a:ea typeface="Oswald"/>
                <a:cs typeface="Oswald"/>
                <a:sym typeface="Oswald"/>
              </a:rPr>
              <a:t>. Escolher objetivos certos para aprendizagem no intuito de atingi-los. Avaliar resultados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pt-BR" sz="1800">
                <a:latin typeface="Oswald"/>
                <a:ea typeface="Oswald"/>
                <a:cs typeface="Oswald"/>
                <a:sym typeface="Oswald"/>
              </a:rPr>
              <a:t>Quando pensamos criticamente, avaliamos resultados para os nosso processos de raciocínio como um foco no resultados e razões que levam à conclusão ou tipos de fatores considerados para o resultado final.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3" name="Google Shape;153;p23"/>
          <p:cNvPicPr preferRelativeResize="0"/>
          <p:nvPr/>
        </p:nvPicPr>
        <p:blipFill rotWithShape="1">
          <a:blip r:embed="rId3">
            <a:alphaModFix/>
          </a:blip>
          <a:srcRect b="0" l="23602" r="23406" t="0"/>
          <a:stretch/>
        </p:blipFill>
        <p:spPr>
          <a:xfrm flipH="1">
            <a:off x="5881825" y="1118775"/>
            <a:ext cx="3199113" cy="402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/>
          <p:nvPr/>
        </p:nvSpPr>
        <p:spPr>
          <a:xfrm>
            <a:off x="0" y="0"/>
            <a:ext cx="5595300" cy="51663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671513" rotWithShape="0" algn="bl" dir="4620000" dist="247650">
              <a:srgbClr val="000000">
                <a:alpha val="8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097" y="165325"/>
            <a:ext cx="4093675" cy="3581025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3240000" dist="28575">
              <a:srgbClr val="000000">
                <a:alpha val="88000"/>
              </a:srgbClr>
            </a:outerShdw>
          </a:effectLst>
        </p:spPr>
      </p:pic>
      <p:pic>
        <p:nvPicPr>
          <p:cNvPr id="160" name="Google Shape;16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7762" y="3485945"/>
            <a:ext cx="4305676" cy="1341950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3240000" dist="28575">
              <a:srgbClr val="000000">
                <a:alpha val="88000"/>
              </a:srgbClr>
            </a:outerShdw>
          </a:effectLst>
        </p:spPr>
      </p:pic>
      <p:sp>
        <p:nvSpPr>
          <p:cNvPr id="161" name="Google Shape;161;p24"/>
          <p:cNvSpPr txBox="1"/>
          <p:nvPr>
            <p:ph type="ctrTitle"/>
          </p:nvPr>
        </p:nvSpPr>
        <p:spPr>
          <a:xfrm>
            <a:off x="5693425" y="413600"/>
            <a:ext cx="3138600" cy="441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pt-BR" sz="2400">
                <a:latin typeface="Oswald"/>
                <a:ea typeface="Oswald"/>
                <a:cs typeface="Oswald"/>
                <a:sym typeface="Oswald"/>
              </a:rPr>
              <a:t>Construir uma jornada personalizada de conhecimento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lnSpc>
                <a:spcPct val="100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pt-BR" sz="2400">
                <a:latin typeface="Oswald"/>
                <a:ea typeface="Oswald"/>
                <a:cs typeface="Oswald"/>
                <a:sym typeface="Oswald"/>
              </a:rPr>
              <a:t>Ensinar aos estudantes como pensar criticamente e desenvolver a capacidade da avaliação de suas próprias decisões e conhecimentos.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DDDDDD"/>
            </a:gs>
            <a:gs pos="100000">
              <a:srgbClr val="91919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0" y="0"/>
            <a:ext cx="5595300" cy="51663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671513" rotWithShape="0" algn="bl" dir="4620000" dist="247650">
              <a:srgbClr val="000000">
                <a:alpha val="8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5"/>
          <p:cNvSpPr txBox="1"/>
          <p:nvPr/>
        </p:nvSpPr>
        <p:spPr>
          <a:xfrm>
            <a:off x="867725" y="152400"/>
            <a:ext cx="74454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Estudo conduzido pelo aluno e pensando com os dados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163" y="1012450"/>
            <a:ext cx="1762575" cy="13721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9" name="Google Shape;16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4575" y="1891100"/>
            <a:ext cx="1986500" cy="15201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0" name="Google Shape;17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4675" y="3032388"/>
            <a:ext cx="2287000" cy="1801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1" name="Google Shape;17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60050" y="826575"/>
            <a:ext cx="3810000" cy="1905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2" name="Google Shape;172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29500" y="2980550"/>
            <a:ext cx="3810000" cy="1905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/>
          <p:nvPr/>
        </p:nvSpPr>
        <p:spPr>
          <a:xfrm>
            <a:off x="4342725" y="13425"/>
            <a:ext cx="4862100" cy="51435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100013" rotWithShape="0" algn="bl" dir="10980000" dist="47625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6"/>
          <p:cNvSpPr/>
          <p:nvPr/>
        </p:nvSpPr>
        <p:spPr>
          <a:xfrm>
            <a:off x="0" y="0"/>
            <a:ext cx="5359200" cy="51663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671513" rotWithShape="0" algn="bl" dir="4620000" dist="247650">
              <a:srgbClr val="000000">
                <a:alpha val="8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6"/>
          <p:cNvSpPr txBox="1"/>
          <p:nvPr/>
        </p:nvSpPr>
        <p:spPr>
          <a:xfrm>
            <a:off x="5442900" y="241600"/>
            <a:ext cx="3548700" cy="16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Aprendendo com os dados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(ou com</a:t>
            </a:r>
            <a:r>
              <a:rPr lang="pt-BR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big data)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Big data inquiry: thinking with data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0" name="Google Shape;180;p26"/>
          <p:cNvSpPr txBox="1"/>
          <p:nvPr>
            <p:ph type="ctrTitle"/>
          </p:nvPr>
        </p:nvSpPr>
        <p:spPr>
          <a:xfrm>
            <a:off x="783900" y="152175"/>
            <a:ext cx="4027500" cy="48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A interação humana com os dados está mudando. Com o big data não podemos ser mais armazenadores passivos.</a:t>
            </a:r>
            <a:endParaRPr sz="18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Letrados em dados devem ser ativos.</a:t>
            </a:r>
            <a:endParaRPr sz="18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Educação baseada em dados (ou baseada em big data) oferece a oportunidade de desenvolver abordagens inovadoras para construção do conhecimento: representação, medição, criação de modelos e inferência.</a:t>
            </a:r>
            <a:endParaRPr sz="18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Estudante explorando os dados e aprender sobre seus dados pode evoluir suas competências.</a:t>
            </a:r>
            <a:endParaRPr sz="18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5400" y="1936741"/>
            <a:ext cx="3738450" cy="3206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E599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/>
          <p:nvPr/>
        </p:nvSpPr>
        <p:spPr>
          <a:xfrm>
            <a:off x="0" y="0"/>
            <a:ext cx="5297400" cy="51663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671513" rotWithShape="0" algn="bl" dir="4620000" dist="247650">
              <a:srgbClr val="000000">
                <a:alpha val="8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7"/>
          <p:cNvSpPr txBox="1"/>
          <p:nvPr/>
        </p:nvSpPr>
        <p:spPr>
          <a:xfrm>
            <a:off x="5439300" y="296575"/>
            <a:ext cx="3704700" cy="12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Estudo conduzido pelo aluno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Student-led analytics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8" name="Google Shape;188;p27"/>
          <p:cNvSpPr txBox="1"/>
          <p:nvPr>
            <p:ph type="ctrTitle"/>
          </p:nvPr>
        </p:nvSpPr>
        <p:spPr>
          <a:xfrm>
            <a:off x="633150" y="580950"/>
            <a:ext cx="4031100" cy="39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pt-BR" sz="1800">
                <a:latin typeface="Oswald"/>
                <a:ea typeface="Oswald"/>
                <a:cs typeface="Oswald"/>
                <a:sym typeface="Oswald"/>
              </a:rPr>
              <a:t>Na última década o learning analytics tem ajudado instituições e professores.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pt-BR" sz="1800">
                <a:latin typeface="Oswald"/>
                <a:ea typeface="Oswald"/>
                <a:cs typeface="Oswald"/>
                <a:sym typeface="Oswald"/>
              </a:rPr>
              <a:t>A aprendizagem conduzida pelos estudantes habilita aprendentes especificar seus objetivos e ambições, auxiliando no processo para atingir suas metas.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pt-BR" sz="1800">
                <a:latin typeface="Oswald"/>
                <a:ea typeface="Oswald"/>
                <a:cs typeface="Oswald"/>
                <a:sym typeface="Oswald"/>
              </a:rPr>
              <a:t>A aprendizagem conduzida pelos estudantes coloca os alunos no controle da construção do conhecimento.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89" name="Google Shape;1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4550" y="1805500"/>
            <a:ext cx="3541799" cy="2977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/>
          <p:nvPr/>
        </p:nvSpPr>
        <p:spPr>
          <a:xfrm>
            <a:off x="5014050" y="1425"/>
            <a:ext cx="4129800" cy="51663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28"/>
          <p:cNvPicPr preferRelativeResize="0"/>
          <p:nvPr/>
        </p:nvPicPr>
        <p:blipFill rotWithShape="1">
          <a:blip r:embed="rId3">
            <a:alphaModFix/>
          </a:blip>
          <a:srcRect b="8483" l="16966" r="18178" t="0"/>
          <a:stretch/>
        </p:blipFill>
        <p:spPr>
          <a:xfrm>
            <a:off x="4824366" y="2375"/>
            <a:ext cx="499728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8"/>
          <p:cNvSpPr/>
          <p:nvPr/>
        </p:nvSpPr>
        <p:spPr>
          <a:xfrm>
            <a:off x="-69350" y="-11400"/>
            <a:ext cx="5595300" cy="51663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671513" rotWithShape="0" algn="bl" dir="6240000" dist="247650">
              <a:srgbClr val="000000">
                <a:alpha val="8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8"/>
          <p:cNvSpPr txBox="1"/>
          <p:nvPr>
            <p:ph type="ctrTitle"/>
          </p:nvPr>
        </p:nvSpPr>
        <p:spPr>
          <a:xfrm>
            <a:off x="2961450" y="246075"/>
            <a:ext cx="2052600" cy="6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Oswald"/>
                <a:ea typeface="Oswald"/>
                <a:cs typeface="Oswald"/>
                <a:sym typeface="Oswald"/>
              </a:rPr>
              <a:t>OBRIGADO!</a:t>
            </a:r>
            <a:endParaRPr sz="3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8" name="Google Shape;198;p28"/>
          <p:cNvSpPr txBox="1"/>
          <p:nvPr>
            <p:ph idx="1" type="subTitle"/>
          </p:nvPr>
        </p:nvSpPr>
        <p:spPr>
          <a:xfrm>
            <a:off x="1931300" y="4574763"/>
            <a:ext cx="1745700" cy="40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Oswald"/>
                <a:ea typeface="Oswald"/>
                <a:cs typeface="Oswald"/>
                <a:sym typeface="Oswald"/>
              </a:rPr>
              <a:t>@brbrunors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9" name="Google Shape;199;p28"/>
          <p:cNvSpPr txBox="1"/>
          <p:nvPr>
            <p:ph idx="1" type="subTitle"/>
          </p:nvPr>
        </p:nvSpPr>
        <p:spPr>
          <a:xfrm>
            <a:off x="8984" y="1665325"/>
            <a:ext cx="1521900" cy="8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swald"/>
                <a:ea typeface="Oswald"/>
                <a:cs typeface="Oswald"/>
                <a:sym typeface="Oswald"/>
              </a:rPr>
              <a:t>Contato: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363" y="3480009"/>
            <a:ext cx="390400" cy="402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7364" y="2935388"/>
            <a:ext cx="390389" cy="44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12655" y="878750"/>
            <a:ext cx="1235542" cy="1235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39150" y="4587204"/>
            <a:ext cx="390375" cy="446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7373" y="3977178"/>
            <a:ext cx="390400" cy="446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4450" y="4581386"/>
            <a:ext cx="390400" cy="447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4462" y="2382225"/>
            <a:ext cx="446150" cy="44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8"/>
          <p:cNvSpPr txBox="1"/>
          <p:nvPr>
            <p:ph idx="1" type="subTitle"/>
          </p:nvPr>
        </p:nvSpPr>
        <p:spPr>
          <a:xfrm>
            <a:off x="1422725" y="2382225"/>
            <a:ext cx="3207000" cy="40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Oswald"/>
                <a:ea typeface="Oswald"/>
                <a:cs typeface="Oswald"/>
                <a:sym typeface="Oswald"/>
              </a:rPr>
              <a:t>me.brbrunors@gmail.com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8" name="Google Shape;208;p28"/>
          <p:cNvSpPr txBox="1"/>
          <p:nvPr>
            <p:ph idx="1" type="subTitle"/>
          </p:nvPr>
        </p:nvSpPr>
        <p:spPr>
          <a:xfrm>
            <a:off x="1422725" y="2915625"/>
            <a:ext cx="3207000" cy="40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Oswald"/>
                <a:ea typeface="Oswald"/>
                <a:cs typeface="Oswald"/>
                <a:sym typeface="Oswald"/>
              </a:rPr>
              <a:t>bit.ly/brbrunors-cv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9" name="Google Shape;209;p28"/>
          <p:cNvSpPr txBox="1"/>
          <p:nvPr>
            <p:ph idx="1" type="subTitle"/>
          </p:nvPr>
        </p:nvSpPr>
        <p:spPr>
          <a:xfrm>
            <a:off x="1422725" y="3525225"/>
            <a:ext cx="3207000" cy="40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Oswald"/>
                <a:ea typeface="Oswald"/>
                <a:cs typeface="Oswald"/>
                <a:sym typeface="Oswald"/>
              </a:rPr>
              <a:t>github.com/b-resende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0" name="Google Shape;210;p28"/>
          <p:cNvSpPr txBox="1"/>
          <p:nvPr>
            <p:ph idx="1" type="subTitle"/>
          </p:nvPr>
        </p:nvSpPr>
        <p:spPr>
          <a:xfrm>
            <a:off x="1422725" y="4058625"/>
            <a:ext cx="3207000" cy="40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Oswald"/>
                <a:ea typeface="Oswald"/>
                <a:cs typeface="Oswald"/>
                <a:sym typeface="Oswald"/>
              </a:rPr>
              <a:t>facebook.com/brbrunors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1" name="Google Shape;211;p28"/>
          <p:cNvSpPr/>
          <p:nvPr/>
        </p:nvSpPr>
        <p:spPr>
          <a:xfrm>
            <a:off x="494275" y="246075"/>
            <a:ext cx="1521900" cy="1555200"/>
          </a:xfrm>
          <a:prstGeom prst="ellipse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1560" y="374761"/>
            <a:ext cx="1427325" cy="1426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 amt="79000"/>
          </a:blip>
          <a:srcRect b="0" l="16898" r="15910" t="0"/>
          <a:stretch/>
        </p:blipFill>
        <p:spPr>
          <a:xfrm>
            <a:off x="10800" y="0"/>
            <a:ext cx="3471226" cy="51663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/>
          <p:nvPr/>
        </p:nvSpPr>
        <p:spPr>
          <a:xfrm>
            <a:off x="3482025" y="-13425"/>
            <a:ext cx="5694600" cy="51663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57175" rotWithShape="0" algn="bl" dir="10320000" dist="85725">
              <a:srgbClr val="000000">
                <a:alpha val="3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>
            <p:ph idx="1" type="subTitle"/>
          </p:nvPr>
        </p:nvSpPr>
        <p:spPr>
          <a:xfrm>
            <a:off x="4142675" y="332325"/>
            <a:ext cx="4742700" cy="450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Avanços tecnológicos</a:t>
            </a:r>
            <a:endParaRPr sz="24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Equipamentos mais acessíveis</a:t>
            </a:r>
            <a:endParaRPr sz="24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Distância uso RV na Educação</a:t>
            </a:r>
            <a:endParaRPr sz="24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Objetivo: destacar os obstáculos e as possibilidades de ambientes imersivos no contexto educacional</a:t>
            </a:r>
            <a:endParaRPr sz="24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>
            <a:off x="-15150" y="1425"/>
            <a:ext cx="4129800" cy="51663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 rotWithShape="1">
          <a:blip r:embed="rId3">
            <a:alphaModFix/>
          </a:blip>
          <a:srcRect b="0" l="15533" r="17967" t="0"/>
          <a:stretch/>
        </p:blipFill>
        <p:spPr>
          <a:xfrm>
            <a:off x="11550" y="0"/>
            <a:ext cx="34205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3078500" y="-13425"/>
            <a:ext cx="6097800" cy="51663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57175" rotWithShape="0" algn="bl" dir="10320000" dist="85725">
              <a:srgbClr val="000000">
                <a:alpha val="3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>
            <p:ph idx="1" type="subTitle"/>
          </p:nvPr>
        </p:nvSpPr>
        <p:spPr>
          <a:xfrm>
            <a:off x="3391225" y="190025"/>
            <a:ext cx="5570100" cy="11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Oswald"/>
                <a:ea typeface="Oswald"/>
                <a:cs typeface="Oswald"/>
                <a:sym typeface="Oswald"/>
              </a:rPr>
              <a:t>Realidade Virtual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Oswald"/>
                <a:ea typeface="Oswald"/>
                <a:cs typeface="Oswald"/>
                <a:sym typeface="Oswald"/>
              </a:rPr>
              <a:t>Ambientes virtuais interativos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Oswald"/>
                <a:ea typeface="Oswald"/>
                <a:cs typeface="Oswald"/>
                <a:sym typeface="Oswald"/>
              </a:rPr>
              <a:t>Não é possível identificar elementos reais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3775" y="1899226"/>
            <a:ext cx="2671450" cy="1506974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10320000" dist="85725">
              <a:srgbClr val="000000">
                <a:alpha val="36000"/>
              </a:srgbClr>
            </a:outerShdw>
          </a:effectLst>
        </p:spPr>
      </p:pic>
      <p:pic>
        <p:nvPicPr>
          <p:cNvPr id="79" name="Google Shape;7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6625" y="1663500"/>
            <a:ext cx="2352675" cy="184215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10320000" dist="85725">
              <a:srgbClr val="000000">
                <a:alpha val="36000"/>
              </a:srgbClr>
            </a:outerShdw>
          </a:effectLst>
        </p:spPr>
      </p:pic>
      <p:sp>
        <p:nvSpPr>
          <p:cNvPr id="80" name="Google Shape;80;p15"/>
          <p:cNvSpPr txBox="1"/>
          <p:nvPr/>
        </p:nvSpPr>
        <p:spPr>
          <a:xfrm>
            <a:off x="3205175" y="3554950"/>
            <a:ext cx="5938800" cy="15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Esses ambientes tridimensionais oriundos de aplicações da RV são utilizados para potencializar a experiência com o usuário. Dessa maneira, projetando as possibilidades de criação de vários cenários de campos e aplicações diferentes, gerando para o usuário uma ampla participação e efetividade (KIRNER; SISCOUTTO, 2007).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 rotWithShape="1">
          <a:blip r:embed="rId3">
            <a:alphaModFix/>
          </a:blip>
          <a:srcRect b="7876" l="0" r="14675" t="0"/>
          <a:stretch/>
        </p:blipFill>
        <p:spPr>
          <a:xfrm flipH="1">
            <a:off x="22327" y="0"/>
            <a:ext cx="44019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/>
          <p:nvPr/>
        </p:nvSpPr>
        <p:spPr>
          <a:xfrm>
            <a:off x="3606850" y="-13425"/>
            <a:ext cx="5570100" cy="51663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57175" rotWithShape="0" algn="bl" dir="10320000" dist="85725">
              <a:srgbClr val="000000">
                <a:alpha val="3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 txBox="1"/>
          <p:nvPr>
            <p:ph idx="1" type="subTitle"/>
          </p:nvPr>
        </p:nvSpPr>
        <p:spPr>
          <a:xfrm>
            <a:off x="4574350" y="190025"/>
            <a:ext cx="4005900" cy="7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swald"/>
                <a:ea typeface="Oswald"/>
                <a:cs typeface="Oswald"/>
                <a:sym typeface="Oswald"/>
              </a:rPr>
              <a:t>Cognição Corporificada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3901975" y="4387150"/>
            <a:ext cx="52422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 “[...] matemática emerge por meio da interação da mente com o mundo [...]” (EDWARDS, 2003, p. 1).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5989" y="2281413"/>
            <a:ext cx="2997875" cy="1999574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10320000" dist="85725">
              <a:srgbClr val="000000">
                <a:alpha val="36000"/>
              </a:srgbClr>
            </a:outerShdw>
          </a:effectLst>
        </p:spPr>
      </p:pic>
      <p:pic>
        <p:nvPicPr>
          <p:cNvPr id="90" name="Google Shape;9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5625" y="1078144"/>
            <a:ext cx="2997874" cy="2248406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10320000" dist="85725">
              <a:srgbClr val="000000">
                <a:alpha val="36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/>
          <p:nvPr/>
        </p:nvSpPr>
        <p:spPr>
          <a:xfrm>
            <a:off x="-15150" y="1425"/>
            <a:ext cx="4129800" cy="51663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/>
          <p:nvPr/>
        </p:nvSpPr>
        <p:spPr>
          <a:xfrm>
            <a:off x="-15150" y="-13425"/>
            <a:ext cx="9192000" cy="51663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57175" rotWithShape="0" algn="bl" dir="10320000" dist="85725">
              <a:srgbClr val="000000">
                <a:alpha val="3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 txBox="1"/>
          <p:nvPr>
            <p:ph idx="1" type="subTitle"/>
          </p:nvPr>
        </p:nvSpPr>
        <p:spPr>
          <a:xfrm>
            <a:off x="2546425" y="113825"/>
            <a:ext cx="4129800" cy="8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swald"/>
                <a:ea typeface="Oswald"/>
                <a:cs typeface="Oswald"/>
                <a:sym typeface="Oswald"/>
              </a:rPr>
              <a:t>Distância entre RV e Educação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444500" y="4014325"/>
            <a:ext cx="85344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[...] de uso da RV na educação ainda são feitas de forma improvisada, sem planejamento nem pesquisa, eventualmente por modismo ou curiosidade, sem avaliação de resultados e sem respaldo científico. Falhas e decepções são comuns, o que, em vez de contribuir para a expansão do uso de RV na educação acabam por refreá-la. (QUEIROZ; TORI; NASCIMENTO, 2017, p. 204)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550" y="1549325"/>
            <a:ext cx="4888050" cy="2444025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10320000" dist="85725">
              <a:srgbClr val="000000">
                <a:alpha val="36000"/>
              </a:srgbClr>
            </a:outerShdw>
          </a:effectLst>
        </p:spPr>
      </p:pic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300" y="1685528"/>
            <a:ext cx="3849500" cy="2264412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10320000" dist="85725">
              <a:srgbClr val="000000">
                <a:alpha val="36000"/>
              </a:srgbClr>
            </a:outerShdw>
          </a:effectLst>
        </p:spPr>
      </p:pic>
      <p:pic>
        <p:nvPicPr>
          <p:cNvPr id="101" name="Google Shape;101;p17"/>
          <p:cNvPicPr preferRelativeResize="0"/>
          <p:nvPr/>
        </p:nvPicPr>
        <p:blipFill rotWithShape="1">
          <a:blip r:embed="rId5">
            <a:alphaModFix/>
          </a:blip>
          <a:srcRect b="0" l="25467" r="16322" t="0"/>
          <a:stretch/>
        </p:blipFill>
        <p:spPr>
          <a:xfrm flipH="1">
            <a:off x="6792600" y="113825"/>
            <a:ext cx="1151451" cy="13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 rotWithShape="1">
          <a:blip r:embed="rId5">
            <a:alphaModFix/>
          </a:blip>
          <a:srcRect b="0" l="25467" r="16322" t="0"/>
          <a:stretch/>
        </p:blipFill>
        <p:spPr>
          <a:xfrm>
            <a:off x="7935600" y="113825"/>
            <a:ext cx="1151451" cy="13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 rotWithShape="1">
          <a:blip r:embed="rId5">
            <a:alphaModFix/>
          </a:blip>
          <a:srcRect b="0" l="25467" r="16322" t="0"/>
          <a:stretch/>
        </p:blipFill>
        <p:spPr>
          <a:xfrm flipH="1">
            <a:off x="87000" y="113825"/>
            <a:ext cx="1151451" cy="13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 rotWithShape="1">
          <a:blip r:embed="rId5">
            <a:alphaModFix/>
          </a:blip>
          <a:srcRect b="0" l="25467" r="16322" t="0"/>
          <a:stretch/>
        </p:blipFill>
        <p:spPr>
          <a:xfrm>
            <a:off x="1230000" y="113825"/>
            <a:ext cx="1151451" cy="131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/>
          <p:nvPr/>
        </p:nvSpPr>
        <p:spPr>
          <a:xfrm>
            <a:off x="5022625" y="13425"/>
            <a:ext cx="4182300" cy="5143500"/>
          </a:xfrm>
          <a:prstGeom prst="rect">
            <a:avLst/>
          </a:prstGeom>
          <a:solidFill>
            <a:srgbClr val="FFE599"/>
          </a:solidFill>
          <a:ln>
            <a:noFill/>
          </a:ln>
          <a:effectLst>
            <a:outerShdw blurRad="100013" rotWithShape="0" algn="bl" dir="10980000" dist="47625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 txBox="1"/>
          <p:nvPr>
            <p:ph idx="1" type="subTitle"/>
          </p:nvPr>
        </p:nvSpPr>
        <p:spPr>
          <a:xfrm>
            <a:off x="34350" y="113825"/>
            <a:ext cx="4665900" cy="8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Apps</a:t>
            </a:r>
            <a:r>
              <a:rPr lang="pt-BR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RV e Matemática</a:t>
            </a:r>
            <a:endParaRPr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b="9872" l="10254" r="10317" t="8468"/>
          <a:stretch/>
        </p:blipFill>
        <p:spPr>
          <a:xfrm>
            <a:off x="13436" y="1517532"/>
            <a:ext cx="4942049" cy="362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1650" y="1146578"/>
            <a:ext cx="4443750" cy="3463522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10320000" dist="85725">
              <a:srgbClr val="000000">
                <a:alpha val="36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9"/>
          <p:cNvPicPr preferRelativeResize="0"/>
          <p:nvPr/>
        </p:nvPicPr>
        <p:blipFill rotWithShape="1">
          <a:blip r:embed="rId3">
            <a:alphaModFix/>
          </a:blip>
          <a:srcRect b="0" l="7319" r="6968" t="0"/>
          <a:stretch/>
        </p:blipFill>
        <p:spPr>
          <a:xfrm>
            <a:off x="4739050" y="0"/>
            <a:ext cx="44086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/>
          <p:nvPr>
            <p:ph idx="1" type="subTitle"/>
          </p:nvPr>
        </p:nvSpPr>
        <p:spPr>
          <a:xfrm>
            <a:off x="246300" y="240900"/>
            <a:ext cx="5721000" cy="46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highlight>
                  <a:srgbClr val="FF9900"/>
                </a:highlight>
                <a:latin typeface="Oswald"/>
                <a:ea typeface="Oswald"/>
                <a:cs typeface="Oswald"/>
                <a:sym typeface="Oswald"/>
              </a:rPr>
              <a:t>Pesquisas concentradas nas áreas da computação, saúde e poucas em educação. RV não é destaque nas investigações em Educação. É necessário não só aumento das pesquisas com RV na educação, mas com práticas efetivas em ambientes escolares.</a:t>
            </a:r>
            <a:endParaRPr sz="2400">
              <a:solidFill>
                <a:schemeClr val="dk1"/>
              </a:solidFill>
              <a:highlight>
                <a:srgbClr val="FF9900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  <a:highlight>
                  <a:srgbClr val="999999"/>
                </a:highlight>
                <a:latin typeface="Oswald"/>
                <a:ea typeface="Oswald"/>
                <a:cs typeface="Oswald"/>
                <a:sym typeface="Oswald"/>
              </a:rPr>
              <a:t>RV tem uma vantagem de fornecer uma experiência diferente da real. Imersão pode fomentar a construção do conhecimento.</a:t>
            </a:r>
            <a:endParaRPr sz="2400">
              <a:highlight>
                <a:srgbClr val="999999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5014050" y="1425"/>
            <a:ext cx="4129800" cy="51663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 b="0" l="0" r="17321" t="0"/>
          <a:stretch/>
        </p:blipFill>
        <p:spPr>
          <a:xfrm>
            <a:off x="4515749" y="0"/>
            <a:ext cx="46291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/>
          <p:nvPr/>
        </p:nvSpPr>
        <p:spPr>
          <a:xfrm>
            <a:off x="0" y="0"/>
            <a:ext cx="5595300" cy="51663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671513" rotWithShape="0" algn="bl" dir="4620000" dist="247650">
              <a:srgbClr val="000000">
                <a:alpha val="8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0"/>
          <p:cNvSpPr txBox="1"/>
          <p:nvPr>
            <p:ph type="ctrTitle"/>
          </p:nvPr>
        </p:nvSpPr>
        <p:spPr>
          <a:xfrm>
            <a:off x="12875" y="2228850"/>
            <a:ext cx="5570100" cy="17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latin typeface="Oswald"/>
                <a:ea typeface="Oswald"/>
                <a:cs typeface="Oswald"/>
                <a:sym typeface="Oswald"/>
              </a:rPr>
              <a:t>Autonomia e pensamento crítico: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Oswald"/>
                <a:ea typeface="Oswald"/>
                <a:cs typeface="Oswald"/>
                <a:sym typeface="Oswald"/>
              </a:rPr>
              <a:t>bases para uma aprendizagem tecnológica ativa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Oswald"/>
                <a:ea typeface="Oswald"/>
                <a:cs typeface="Oswald"/>
                <a:sym typeface="Oswald"/>
              </a:rPr>
              <a:t>Autonomia + Autoavaliação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3565" y="207250"/>
            <a:ext cx="708175" cy="150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845" y="615100"/>
            <a:ext cx="1472868" cy="5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8246" y="473914"/>
            <a:ext cx="947503" cy="869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D966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/>
          <p:nvPr/>
        </p:nvSpPr>
        <p:spPr>
          <a:xfrm>
            <a:off x="0" y="0"/>
            <a:ext cx="5595300" cy="51663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671513" rotWithShape="0" algn="bl" dir="4620000" dist="247650">
              <a:srgbClr val="000000">
                <a:alpha val="8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1"/>
          <p:cNvSpPr txBox="1"/>
          <p:nvPr>
            <p:ph type="ctrTitle"/>
          </p:nvPr>
        </p:nvSpPr>
        <p:spPr>
          <a:xfrm>
            <a:off x="81475" y="288575"/>
            <a:ext cx="5432400" cy="82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pt-BR" sz="2400">
                <a:latin typeface="Oswald"/>
                <a:ea typeface="Oswald"/>
                <a:cs typeface="Oswald"/>
                <a:sym typeface="Oswald"/>
              </a:rPr>
              <a:t>ATA = metodologia ativa + tecnologias digitais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6" name="Google Shape;136;p21"/>
          <p:cNvSpPr txBox="1"/>
          <p:nvPr>
            <p:ph type="ctrTitle"/>
          </p:nvPr>
        </p:nvSpPr>
        <p:spPr>
          <a:xfrm>
            <a:off x="5513950" y="803975"/>
            <a:ext cx="3318000" cy="39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pt-BR" sz="2400">
                <a:latin typeface="Oswald"/>
                <a:ea typeface="Oswald"/>
                <a:cs typeface="Oswald"/>
                <a:sym typeface="Oswald"/>
              </a:rPr>
              <a:t>Metodologia ativa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pt-BR" sz="2400">
                <a:latin typeface="Oswald"/>
                <a:ea typeface="Oswald"/>
                <a:cs typeface="Oswald"/>
                <a:sym typeface="Oswald"/>
              </a:rPr>
              <a:t>Aprendizagem tecnológica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spcBef>
                <a:spcPts val="1800"/>
              </a:spcBef>
              <a:spcAft>
                <a:spcPts val="0"/>
              </a:spcAft>
              <a:buNone/>
            </a:pPr>
            <a:r>
              <a:rPr lang="pt-BR" sz="2400">
                <a:latin typeface="Oswald"/>
                <a:ea typeface="Oswald"/>
                <a:cs typeface="Oswald"/>
                <a:sym typeface="Oswald"/>
              </a:rPr>
              <a:t>Autonomia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pt-BR" sz="2400">
                <a:latin typeface="Oswald"/>
                <a:ea typeface="Oswald"/>
                <a:cs typeface="Oswald"/>
                <a:sym typeface="Oswald"/>
              </a:rPr>
              <a:t>Construtivista (PIAGET)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pt-BR" sz="2400">
                <a:latin typeface="Oswald"/>
                <a:ea typeface="Oswald"/>
                <a:cs typeface="Oswald"/>
                <a:sym typeface="Oswald"/>
              </a:rPr>
              <a:t>Construcionista (PAPPERT)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lnSpc>
                <a:spcPct val="100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pt-BR" sz="2400">
                <a:latin typeface="Oswald"/>
                <a:ea typeface="Oswald"/>
                <a:cs typeface="Oswald"/>
                <a:sym typeface="Oswald"/>
              </a:rPr>
              <a:t>Conectivista (SIEMENS)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900" y="1546150"/>
            <a:ext cx="4927499" cy="2764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